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Public Sans" panose="020B0604020202020204" charset="0"/>
      <p:regular r:id="rId12"/>
    </p:embeddedFont>
    <p:embeddedFont>
      <p:font typeface="Public Sans Bold" panose="020B0604020202020204" charset="0"/>
      <p:regular r:id="rId13"/>
    </p:embeddedFont>
    <p:embeddedFont>
      <p:font typeface="Public Sans Medium" panose="020B0604020202020204" charset="0"/>
      <p:regular r:id="rId14"/>
    </p:embeddedFont>
    <p:embeddedFont>
      <p:font typeface="Public Sans Thin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gi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hodl-my-taxes.vercel.app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hyperlink" Target="https://hodl-my-taxes.vercel.app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94019" y="5693170"/>
            <a:ext cx="4388392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Vaibhav Thalanki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931877" y="5693170"/>
            <a:ext cx="4388392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Anand Singh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505589" y="5693170"/>
            <a:ext cx="4388392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Chaitanya Agarwal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59906" y="1260082"/>
            <a:ext cx="12168188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</a:pPr>
            <a:r>
              <a:rPr lang="en-US" sz="8000" b="1">
                <a:solidFill>
                  <a:srgbClr val="FFFFFF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Meet the Team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09650"/>
            <a:ext cx="13144500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</a:pPr>
            <a:r>
              <a:rPr lang="en-US" sz="8000" b="1">
                <a:solidFill>
                  <a:srgbClr val="FFFFFF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Future Work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42780" y="3276423"/>
            <a:ext cx="15916520" cy="5210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8" lvl="1" indent="-323849" algn="l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Offer APIs and SDKs for gambling platforms and applications</a:t>
            </a:r>
          </a:p>
          <a:p>
            <a:pPr marL="647698" lvl="1" indent="-323849" algn="l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Dynamic tax rates based on player demography </a:t>
            </a:r>
          </a:p>
          <a:p>
            <a:pPr marL="647698" lvl="1" indent="-323849" algn="l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Support for</a:t>
            </a:r>
            <a:r>
              <a:rPr lang="en-US" sz="29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</a:t>
            </a:r>
            <a:r>
              <a:rPr lang="en-US" sz="29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one user, multiple wallets</a:t>
            </a:r>
          </a:p>
          <a:p>
            <a:pPr marL="647698" lvl="1" indent="-323849" algn="l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Scheduling automated report generation and tax filing</a:t>
            </a:r>
          </a:p>
          <a:p>
            <a:pPr marL="647698" lvl="1" indent="-323849" algn="l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Fetching ledger snapshots associated with a specific transaction hash, allowing targeted investigation or audits.</a:t>
            </a:r>
          </a:p>
          <a:p>
            <a:pPr algn="l">
              <a:lnSpc>
                <a:spcPts val="6000"/>
              </a:lnSpc>
            </a:pPr>
            <a:endParaRPr lang="en-US" sz="2999">
              <a:solidFill>
                <a:srgbClr val="FFFFFF"/>
              </a:solidFill>
              <a:latin typeface="Public Sans Thin"/>
              <a:ea typeface="Public Sans Thin"/>
              <a:cs typeface="Public Sans Thin"/>
              <a:sym typeface="Public Sans Thi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732083" y="8274917"/>
            <a:ext cx="11251416" cy="1308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24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A DECENTRALIZED APPLICATION FOR AUTOMATIC TAX WITHHOLDING AND REPORTING FOR PLAYERS, OPERATORS, AND GOVERNMENTS.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152978" y="1028700"/>
            <a:ext cx="12811237" cy="594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0"/>
              </a:lnSpc>
            </a:pPr>
            <a:r>
              <a:rPr lang="en-US" sz="9800" b="1" spc="-196">
                <a:solidFill>
                  <a:srgbClr val="A19C95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HODL My Taxes: dApp for Tax Compliance on Online Gambling Platforms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93395" y="3862982"/>
            <a:ext cx="6375942" cy="24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</a:pPr>
            <a:r>
              <a:rPr lang="en-US" sz="8000" b="1">
                <a:solidFill>
                  <a:srgbClr val="FFFFFF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Problem Statement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076308" y="960397"/>
            <a:ext cx="4388392" cy="167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Online gambling wins are hard to track for taxes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076308" y="3765510"/>
            <a:ext cx="4388392" cy="167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Manual reporting is inefficient, error-prone, and costly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076308" y="6380122"/>
            <a:ext cx="4388392" cy="2795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Governments lose money, players face audit risks, operators face compliance burdens</a:t>
            </a:r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015078" y="1049655"/>
            <a:ext cx="1147756" cy="1147756"/>
            <a:chOff x="0" y="0"/>
            <a:chExt cx="6355080" cy="63550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364305" y="1438870"/>
            <a:ext cx="449302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00"/>
              </a:lnSpc>
            </a:pPr>
            <a:r>
              <a:rPr lang="en-US" sz="2500" b="1">
                <a:solidFill>
                  <a:srgbClr val="C8C2B8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1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015078" y="4018362"/>
            <a:ext cx="1147756" cy="1147756"/>
            <a:chOff x="0" y="0"/>
            <a:chExt cx="6355080" cy="635508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0364305" y="4429720"/>
            <a:ext cx="449302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00"/>
              </a:lnSpc>
            </a:pPr>
            <a:r>
              <a:rPr lang="en-US" sz="2500" b="1">
                <a:solidFill>
                  <a:srgbClr val="C8C2B8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2</a:t>
            </a:r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0015078" y="7051480"/>
            <a:ext cx="1147756" cy="1147756"/>
            <a:chOff x="0" y="0"/>
            <a:chExt cx="6355080" cy="635508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0364305" y="7420570"/>
            <a:ext cx="449302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00"/>
              </a:lnSpc>
            </a:pPr>
            <a:r>
              <a:rPr lang="en-US" sz="2500" b="1">
                <a:solidFill>
                  <a:srgbClr val="C8C2B8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86173" y="400050"/>
            <a:ext cx="13144500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</a:pPr>
            <a:r>
              <a:rPr lang="en-US" sz="8000" b="1">
                <a:solidFill>
                  <a:srgbClr val="FFFFFF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Why this matters?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750" y="4035011"/>
            <a:ext cx="8115300" cy="3898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</a:pPr>
            <a:endParaRPr/>
          </a:p>
          <a:p>
            <a:pPr marL="561342" lvl="1" indent="-280671" algn="l">
              <a:lnSpc>
                <a:spcPts val="520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Urgent need for automatic, auditable, trustless tax solutions.</a:t>
            </a:r>
          </a:p>
          <a:p>
            <a:pPr marL="561342" lvl="1" indent="-280671" algn="l">
              <a:lnSpc>
                <a:spcPts val="5200"/>
              </a:lnSpc>
              <a:buFont typeface="Arial"/>
              <a:buChar char="•"/>
            </a:pPr>
            <a:r>
              <a:rPr lang="en-US" sz="2600" u="none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Independently generate verifiable records for tax filings.</a:t>
            </a:r>
          </a:p>
          <a:p>
            <a:pPr marL="561342" lvl="1" indent="-280671" algn="l">
              <a:lnSpc>
                <a:spcPts val="5200"/>
              </a:lnSpc>
              <a:buFont typeface="Arial"/>
              <a:buChar char="•"/>
            </a:pPr>
            <a:r>
              <a:rPr lang="en-US" sz="2600" u="none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Download detailed transaction histories.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9163050" y="2766060"/>
            <a:ext cx="0" cy="649224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9544050" y="4035011"/>
            <a:ext cx="8115300" cy="3898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</a:pPr>
            <a:endParaRPr/>
          </a:p>
          <a:p>
            <a:pPr marL="561341" lvl="1" indent="-280670" algn="l">
              <a:lnSpc>
                <a:spcPts val="520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Tax misrepresentation  = billions lost annually</a:t>
            </a:r>
          </a:p>
          <a:p>
            <a:pPr marL="561342" lvl="1" indent="-280671" algn="l">
              <a:lnSpc>
                <a:spcPts val="520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Tax filings are cryptographically verifiable - cutting down manual audits.</a:t>
            </a:r>
          </a:p>
          <a:p>
            <a:pPr marL="561342" lvl="1" indent="-280671" algn="l">
              <a:lnSpc>
                <a:spcPts val="520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Less paperwork, fewer manual reconciliations, and faster resolutions.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27386" y="2930403"/>
            <a:ext cx="8115300" cy="612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2600" b="1" u="sng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USER BENEFITS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822599" y="2930403"/>
            <a:ext cx="8115300" cy="612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2600" b="1" u="sng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BENEFITS FOR IRS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09650"/>
            <a:ext cx="13144500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</a:pPr>
            <a:r>
              <a:rPr lang="en-US" sz="8000" b="1">
                <a:solidFill>
                  <a:srgbClr val="FFFFFF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Our Solution (1)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823976"/>
            <a:ext cx="15916520" cy="5953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9"/>
              </a:lnSpc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Automates the recording and calculation of online gambling-based taxes using smart contracts:</a:t>
            </a:r>
          </a:p>
          <a:p>
            <a:pPr marL="1295397" lvl="2" indent="-431799" algn="l">
              <a:lnSpc>
                <a:spcPts val="59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Players </a:t>
            </a:r>
            <a:r>
              <a:rPr lang="en-US" sz="29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record transactions</a:t>
            </a: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 categorized as Income, Expense, or Capital Gain.</a:t>
            </a:r>
          </a:p>
          <a:p>
            <a:pPr marL="1295397" lvl="2" indent="-431799" algn="l">
              <a:lnSpc>
                <a:spcPts val="59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Players</a:t>
            </a:r>
            <a:r>
              <a:rPr lang="en-US" sz="29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can calculate their tax owed</a:t>
            </a: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 based on recorded income.</a:t>
            </a:r>
          </a:p>
          <a:p>
            <a:pPr marL="1295397" lvl="2" indent="-431799" algn="l">
              <a:lnSpc>
                <a:spcPts val="59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Players will</a:t>
            </a:r>
            <a:r>
              <a:rPr lang="en-US" sz="29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</a:t>
            </a:r>
            <a:r>
              <a:rPr lang="en-US" sz="2999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be issued </a:t>
            </a:r>
            <a:r>
              <a:rPr lang="en-US" sz="29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verifiable tax proofs </a:t>
            </a: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linked to their recorded ledgers.</a:t>
            </a:r>
          </a:p>
          <a:p>
            <a:pPr marL="1295397" lvl="2" indent="-431799" algn="l">
              <a:lnSpc>
                <a:spcPts val="59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Tax authorities can </a:t>
            </a:r>
            <a:r>
              <a:rPr lang="en-US" sz="2999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aggregate and review all user transaction histories</a:t>
            </a: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 transparently.</a:t>
            </a:r>
          </a:p>
          <a:p>
            <a:pPr algn="l">
              <a:lnSpc>
                <a:spcPts val="5999"/>
              </a:lnSpc>
            </a:pPr>
            <a:endParaRPr lang="en-US" sz="2999">
              <a:solidFill>
                <a:srgbClr val="FFFFFF"/>
              </a:solidFill>
              <a:latin typeface="Public Sans Thin"/>
              <a:ea typeface="Public Sans Thin"/>
              <a:cs typeface="Public Sans Thin"/>
              <a:sym typeface="Public Sans Thi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449157" y="9191625"/>
            <a:ext cx="12894769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 u="sng">
                <a:solidFill>
                  <a:srgbClr val="5CE1E6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2" tooltip="https://hodl-my-taxes.vercel.app"/>
              </a:rPr>
              <a:t>https://hodl-my-taxes.vercel.app/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43646" y="400050"/>
            <a:ext cx="13144500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</a:pPr>
            <a:r>
              <a:rPr lang="en-US" sz="8000" b="1">
                <a:solidFill>
                  <a:srgbClr val="FFFFFF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Our Solution (2)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511069" y="9339580"/>
            <a:ext cx="12894769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 u="sng" dirty="0">
                <a:solidFill>
                  <a:srgbClr val="5CE1E6"/>
                </a:solidFill>
                <a:latin typeface="Public Sans Bold"/>
                <a:ea typeface="Public Sans Bold"/>
                <a:cs typeface="Public Sans Bold"/>
                <a:sym typeface="Public Sans Bold"/>
                <a:hlinkClick r:id="rId2" tooltip="https://hodl-my-taxes.vercel.app"/>
              </a:rPr>
              <a:t>https://hodl-my-taxes.vercel.app/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523313-91F4-38D8-9B90-4FC476EB0D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305" y="1883727"/>
            <a:ext cx="12818533" cy="72104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04821" y="874201"/>
            <a:ext cx="12894769" cy="8384099"/>
          </a:xfrm>
          <a:custGeom>
            <a:avLst/>
            <a:gdLst/>
            <a:ahLst/>
            <a:cxnLst/>
            <a:rect l="l" t="t" r="r" b="b"/>
            <a:pathLst>
              <a:path w="12894769" h="8384099">
                <a:moveTo>
                  <a:pt x="0" y="0"/>
                </a:moveTo>
                <a:lnTo>
                  <a:pt x="12894769" y="0"/>
                </a:lnTo>
                <a:lnTo>
                  <a:pt x="12894769" y="8384099"/>
                </a:lnTo>
                <a:lnTo>
                  <a:pt x="0" y="83840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48628" y="3595346"/>
            <a:ext cx="5353808" cy="24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How it works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52444" y="2990327"/>
            <a:ext cx="4007392" cy="167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Automatic tax withholding at payout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934406" y="2990327"/>
            <a:ext cx="4007392" cy="1109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No extra work for players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952444" y="7535154"/>
            <a:ext cx="4007392" cy="1109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Fully auditable for regulators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934406" y="7535154"/>
            <a:ext cx="4007392" cy="1109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Scalable to multiple jurisdictions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905250"/>
            <a:ext cx="5245063" cy="24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</a:pPr>
            <a:r>
              <a:rPr lang="en-US" sz="8000" b="1">
                <a:solidFill>
                  <a:srgbClr val="FFFFFF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Core Features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9444970" y="1028700"/>
            <a:ext cx="1147756" cy="1147756"/>
            <a:chOff x="0" y="0"/>
            <a:chExt cx="6355080" cy="635508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9794197" y="1417915"/>
            <a:ext cx="449302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00"/>
              </a:lnSpc>
            </a:pPr>
            <a:r>
              <a:rPr lang="en-US" sz="2500" b="1">
                <a:solidFill>
                  <a:srgbClr val="C8C2B8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1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4364224" y="1028700"/>
            <a:ext cx="1147756" cy="1147756"/>
            <a:chOff x="0" y="0"/>
            <a:chExt cx="6355080" cy="635508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4713451" y="1440058"/>
            <a:ext cx="449302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00"/>
              </a:lnSpc>
            </a:pPr>
            <a:r>
              <a:rPr lang="en-US" sz="2500" b="1">
                <a:solidFill>
                  <a:srgbClr val="C8C2B8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2</a:t>
            </a: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9444970" y="5522122"/>
            <a:ext cx="1147756" cy="1147756"/>
            <a:chOff x="0" y="0"/>
            <a:chExt cx="6355080" cy="63550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9794197" y="5891212"/>
            <a:ext cx="449302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00"/>
              </a:lnSpc>
            </a:pPr>
            <a:r>
              <a:rPr lang="en-US" sz="2500" b="1">
                <a:solidFill>
                  <a:srgbClr val="C8C2B8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3</a:t>
            </a:r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4364224" y="5522122"/>
            <a:ext cx="1147756" cy="1147756"/>
            <a:chOff x="0" y="0"/>
            <a:chExt cx="6355080" cy="635508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14713451" y="5891212"/>
            <a:ext cx="449302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00"/>
              </a:lnSpc>
            </a:pPr>
            <a:r>
              <a:rPr lang="en-US" sz="2500" b="1">
                <a:solidFill>
                  <a:srgbClr val="C8C2B8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6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09650"/>
            <a:ext cx="13144500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00"/>
              </a:lnSpc>
            </a:pPr>
            <a:r>
              <a:rPr lang="en-US" sz="8000" b="1">
                <a:solidFill>
                  <a:srgbClr val="FFFFFF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Market Potential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415609"/>
            <a:ext cx="15916520" cy="3705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8" lvl="1" indent="-323849" algn="l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Online gambling is growing exponentially.</a:t>
            </a:r>
          </a:p>
          <a:p>
            <a:pPr marL="647698" lvl="1" indent="-323849" algn="l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Average revenue per user (ARPU) is projected to amount to $492.19 in 2025.</a:t>
            </a:r>
          </a:p>
          <a:p>
            <a:pPr marL="647698" lvl="1" indent="-323849" algn="l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Governments lose billions annually due to unreported and underreported winnings.</a:t>
            </a:r>
          </a:p>
          <a:p>
            <a:pPr marL="647698" lvl="1" indent="-323849" algn="l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Public Sans Thin"/>
                <a:ea typeface="Public Sans Thin"/>
                <a:cs typeface="Public Sans Thin"/>
                <a:sym typeface="Public Sans Thin"/>
              </a:rPr>
              <a:t>Compliance demands are increasing worldwide, manual systems cannot keep up.</a:t>
            </a:r>
          </a:p>
          <a:p>
            <a:pPr algn="l">
              <a:lnSpc>
                <a:spcPts val="6000"/>
              </a:lnSpc>
            </a:pPr>
            <a:endParaRPr lang="en-US" sz="2999">
              <a:solidFill>
                <a:srgbClr val="FFFFFF"/>
              </a:solidFill>
              <a:latin typeface="Public Sans Thin"/>
              <a:ea typeface="Public Sans Thin"/>
              <a:cs typeface="Public Sans Thin"/>
              <a:sym typeface="Public Sans Th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346</Words>
  <Application>Microsoft Office PowerPoint</Application>
  <PresentationFormat>Custom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Public Sans Medium</vt:lpstr>
      <vt:lpstr>Public Sans</vt:lpstr>
      <vt:lpstr>Public Sans Bold</vt:lpstr>
      <vt:lpstr>Arial</vt:lpstr>
      <vt:lpstr>Public Sans Thin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HODL My Taxes</dc:title>
  <cp:lastModifiedBy>Vaibhav Thalanki</cp:lastModifiedBy>
  <cp:revision>2</cp:revision>
  <dcterms:created xsi:type="dcterms:W3CDTF">2006-08-16T00:00:00Z</dcterms:created>
  <dcterms:modified xsi:type="dcterms:W3CDTF">2025-04-27T13:42:46Z</dcterms:modified>
  <dc:identifier>DAGlxei1P5Q</dc:identifier>
</cp:coreProperties>
</file>

<file path=docProps/thumbnail.jpeg>
</file>